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91EA3-F5CC-44C8-BC35-B68BBC6CAAA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60540-DBC6-4FF6-9ED2-903F63B36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10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C2623-A474-4399-9D63-BAF91E227E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97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5BA8-3459-4F1D-BD4E-63EEA2ADB58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8DC1-D228-47F1-8897-81E9EF148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9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5BA8-3459-4F1D-BD4E-63EEA2ADB58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8DC1-D228-47F1-8897-81E9EF148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9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5BA8-3459-4F1D-BD4E-63EEA2ADB58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8DC1-D228-47F1-8897-81E9EF148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rge Picture Mast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71600"/>
            <a:ext cx="12192000" cy="424873"/>
          </a:xfrm>
          <a:solidFill>
            <a:srgbClr val="002060"/>
          </a:solidFill>
        </p:spPr>
        <p:txBody>
          <a:bodyPr tIns="0" bIns="0">
            <a:no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84604"/>
            <a:ext cx="105156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1371600"/>
          </a:xfrm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0" y="6724073"/>
            <a:ext cx="12192000" cy="133927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0" rIns="9144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288" y="74432"/>
            <a:ext cx="1489061" cy="76304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5796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5BA8-3459-4F1D-BD4E-63EEA2ADB58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8DC1-D228-47F1-8897-81E9EF148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5BA8-3459-4F1D-BD4E-63EEA2ADB58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8DC1-D228-47F1-8897-81E9EF148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2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5BA8-3459-4F1D-BD4E-63EEA2ADB58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8DC1-D228-47F1-8897-81E9EF148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2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5BA8-3459-4F1D-BD4E-63EEA2ADB58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8DC1-D228-47F1-8897-81E9EF148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9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5BA8-3459-4F1D-BD4E-63EEA2ADB58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8DC1-D228-47F1-8897-81E9EF148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7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5BA8-3459-4F1D-BD4E-63EEA2ADB58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8DC1-D228-47F1-8897-81E9EF148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8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5BA8-3459-4F1D-BD4E-63EEA2ADB58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8DC1-D228-47F1-8897-81E9EF148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5BA8-3459-4F1D-BD4E-63EEA2ADB58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48DC1-D228-47F1-8897-81E9EF148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95BA8-3459-4F1D-BD4E-63EEA2ADB58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48DC1-D228-47F1-8897-81E9EF148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0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Distance Learning at SAIL:  </a:t>
            </a:r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/10</a:t>
            </a:r>
            <a:r>
              <a:rPr lang="en-US" baseline="30000" dirty="0" smtClean="0"/>
              <a:t>th</a:t>
            </a:r>
            <a:r>
              <a:rPr lang="en-US" dirty="0" smtClean="0"/>
              <a:t> Intensive Reading</a:t>
            </a:r>
            <a:r>
              <a:rPr lang="en-US" dirty="0" smtClean="0"/>
              <a:t> </a:t>
            </a:r>
            <a:r>
              <a:rPr lang="en-US" dirty="0" smtClean="0"/>
              <a:t>with Nancy </a:t>
            </a:r>
            <a:endParaRPr lang="en-US" dirty="0"/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36" t="36004" r="9843" b="51179"/>
          <a:stretch/>
        </p:blipFill>
        <p:spPr/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278931" y="1781874"/>
            <a:ext cx="11673583" cy="4668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329364" y="2429989"/>
            <a:ext cx="3121572" cy="40202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76903" y="2406740"/>
            <a:ext cx="3977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Grading Changes: Stretch Articles</a:t>
            </a:r>
          </a:p>
          <a:p>
            <a:pPr algn="ctr"/>
            <a:endParaRPr lang="en-US" sz="800" b="1" dirty="0"/>
          </a:p>
          <a:p>
            <a:pPr marL="342900" indent="-342900">
              <a:buAutoNum type="arabicPeriod"/>
            </a:pPr>
            <a:r>
              <a:rPr lang="en-US" b="1" dirty="0" smtClean="0"/>
              <a:t>Stretch Article Assessments are optional and will replace your original grade if higher.</a:t>
            </a:r>
          </a:p>
          <a:p>
            <a:pPr marL="342900" indent="-342900">
              <a:buAutoNum type="arabicPeriod"/>
            </a:pPr>
            <a:r>
              <a:rPr lang="en-US" b="1" dirty="0" smtClean="0"/>
              <a:t>If you earn below a 75% and would like to improve your grade, you have the option of reading the Stretch Article and taking that assessment.</a:t>
            </a:r>
          </a:p>
          <a:p>
            <a:pPr marL="342900" indent="-342900">
              <a:buAutoNum type="arabicPeriod"/>
            </a:pPr>
            <a:r>
              <a:rPr lang="en-US" b="1" dirty="0" smtClean="0"/>
              <a:t>Students can schedule an appointment during Office Hours on Friday to discuss a Stretch Article prior to taking the Assessment.</a:t>
            </a:r>
          </a:p>
          <a:p>
            <a:pPr marL="342900" indent="-342900">
              <a:buAutoNum type="arabicPeriod"/>
            </a:pPr>
            <a:r>
              <a:rPr lang="en-US" b="1" dirty="0" smtClean="0"/>
              <a:t>Stretch Articles can only improve your grades.</a:t>
            </a:r>
            <a:endParaRPr lang="en-US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329364" y="2560857"/>
            <a:ext cx="312157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Weekly Schedule</a:t>
            </a:r>
          </a:p>
          <a:p>
            <a:endParaRPr lang="en-US" sz="800" b="1" dirty="0"/>
          </a:p>
          <a:p>
            <a:r>
              <a:rPr lang="en-US" sz="1700" b="1" dirty="0" smtClean="0"/>
              <a:t>Monday:  </a:t>
            </a:r>
            <a:r>
              <a:rPr lang="en-US" sz="1700" dirty="0" smtClean="0"/>
              <a:t>Check FOCUS and ACHIEVE for assignments.</a:t>
            </a:r>
            <a:endParaRPr lang="en-US" sz="1700" dirty="0" smtClean="0"/>
          </a:p>
          <a:p>
            <a:endParaRPr lang="en-US" sz="800" b="1" dirty="0"/>
          </a:p>
          <a:p>
            <a:r>
              <a:rPr lang="en-US" sz="1700" b="1" dirty="0" smtClean="0"/>
              <a:t>Tuesday: </a:t>
            </a:r>
            <a:r>
              <a:rPr lang="en-US" sz="1700" dirty="0" smtClean="0"/>
              <a:t>Monday’s assignments are due by 2 p.m.</a:t>
            </a:r>
            <a:endParaRPr lang="en-US" sz="1700" dirty="0" smtClean="0"/>
          </a:p>
          <a:p>
            <a:endParaRPr lang="en-US" sz="800" b="1" dirty="0" smtClean="0"/>
          </a:p>
          <a:p>
            <a:r>
              <a:rPr lang="en-US" sz="1700" b="1" dirty="0" smtClean="0"/>
              <a:t>Wednesday: </a:t>
            </a:r>
            <a:r>
              <a:rPr lang="en-US" sz="1700" dirty="0" smtClean="0"/>
              <a:t>Check FOCUS and ACHIEVE for assignments.</a:t>
            </a:r>
            <a:endParaRPr lang="en-US" sz="1700" dirty="0" smtClean="0"/>
          </a:p>
          <a:p>
            <a:endParaRPr lang="en-US" sz="800" b="1" dirty="0" smtClean="0"/>
          </a:p>
          <a:p>
            <a:r>
              <a:rPr lang="en-US" sz="1700" b="1" dirty="0" smtClean="0"/>
              <a:t>Thursday: </a:t>
            </a:r>
            <a:r>
              <a:rPr lang="en-US" sz="1700" dirty="0" smtClean="0"/>
              <a:t>Wednesday’s assignments are due by 2 p.m.</a:t>
            </a:r>
            <a:endParaRPr lang="en-US" sz="1700" dirty="0" smtClean="0"/>
          </a:p>
          <a:p>
            <a:endParaRPr lang="en-US" sz="800" b="1" dirty="0" smtClean="0"/>
          </a:p>
          <a:p>
            <a:r>
              <a:rPr lang="en-US" sz="1700" b="1" dirty="0" smtClean="0"/>
              <a:t>Friday: </a:t>
            </a:r>
            <a:r>
              <a:rPr lang="en-US" sz="1700" dirty="0" smtClean="0"/>
              <a:t>Schedule an appointment during Office Hours </a:t>
            </a:r>
            <a:r>
              <a:rPr lang="en-US" sz="1700" dirty="0" smtClean="0"/>
              <a:t>if needed.</a:t>
            </a:r>
            <a:endParaRPr lang="en-US" sz="1700" dirty="0" smtClean="0"/>
          </a:p>
        </p:txBody>
      </p:sp>
      <p:sp>
        <p:nvSpPr>
          <p:cNvPr id="5" name="Freeform 4"/>
          <p:cNvSpPr/>
          <p:nvPr/>
        </p:nvSpPr>
        <p:spPr>
          <a:xfrm>
            <a:off x="396498" y="2940518"/>
            <a:ext cx="3234975" cy="976294"/>
          </a:xfrm>
          <a:custGeom>
            <a:avLst/>
            <a:gdLst>
              <a:gd name="connsiteX0" fmla="*/ 0 w 2475000"/>
              <a:gd name="connsiteY0" fmla="*/ 0 h 929803"/>
              <a:gd name="connsiteX1" fmla="*/ 2475000 w 2475000"/>
              <a:gd name="connsiteY1" fmla="*/ 0 h 929803"/>
              <a:gd name="connsiteX2" fmla="*/ 2475000 w 2475000"/>
              <a:gd name="connsiteY2" fmla="*/ 929803 h 929803"/>
              <a:gd name="connsiteX3" fmla="*/ 0 w 2475000"/>
              <a:gd name="connsiteY3" fmla="*/ 929803 h 929803"/>
              <a:gd name="connsiteX4" fmla="*/ 0 w 2475000"/>
              <a:gd name="connsiteY4" fmla="*/ 0 h 92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5000" h="929803">
                <a:moveTo>
                  <a:pt x="0" y="0"/>
                </a:moveTo>
                <a:lnTo>
                  <a:pt x="2475000" y="0"/>
                </a:lnTo>
                <a:lnTo>
                  <a:pt x="2475000" y="929803"/>
                </a:lnTo>
                <a:lnTo>
                  <a:pt x="0" y="929803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51115"/>
              <a:satOff val="-3409"/>
              <a:lumOff val="-1307"/>
              <a:alphaOff val="0"/>
            </a:schemeClr>
          </a:fillRef>
          <a:effectRef idx="0">
            <a:schemeClr val="accent5">
              <a:hueOff val="-2451115"/>
              <a:satOff val="-3409"/>
              <a:lumOff val="-130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180" tIns="43180" rIns="43180" bIns="4318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b="1" kern="1200" dirty="0" smtClean="0"/>
              <a:t>Email – </a:t>
            </a:r>
            <a:endParaRPr lang="en-US" sz="1700" b="1" kern="1200" dirty="0" smtClean="0"/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b="1" dirty="0" smtClean="0"/>
              <a:t>Through ACHIEVE or </a:t>
            </a:r>
            <a:r>
              <a:rPr lang="en-US" sz="1700" b="1" dirty="0" smtClean="0"/>
              <a:t>floydrichardsonn</a:t>
            </a:r>
            <a:r>
              <a:rPr lang="en-US" sz="1700" b="1" kern="1200" dirty="0" smtClean="0"/>
              <a:t>@leonschools.net</a:t>
            </a:r>
            <a:endParaRPr lang="en-US" sz="1700" b="1" kern="1200" dirty="0"/>
          </a:p>
        </p:txBody>
      </p:sp>
      <p:sp>
        <p:nvSpPr>
          <p:cNvPr id="7" name="Freeform 6"/>
          <p:cNvSpPr/>
          <p:nvPr/>
        </p:nvSpPr>
        <p:spPr>
          <a:xfrm>
            <a:off x="396499" y="4010296"/>
            <a:ext cx="3234974" cy="1307597"/>
          </a:xfrm>
          <a:custGeom>
            <a:avLst/>
            <a:gdLst>
              <a:gd name="connsiteX0" fmla="*/ 0 w 2970000"/>
              <a:gd name="connsiteY0" fmla="*/ 0 h 929803"/>
              <a:gd name="connsiteX1" fmla="*/ 2970000 w 2970000"/>
              <a:gd name="connsiteY1" fmla="*/ 0 h 929803"/>
              <a:gd name="connsiteX2" fmla="*/ 2970000 w 2970000"/>
              <a:gd name="connsiteY2" fmla="*/ 929803 h 929803"/>
              <a:gd name="connsiteX3" fmla="*/ 0 w 2970000"/>
              <a:gd name="connsiteY3" fmla="*/ 929803 h 929803"/>
              <a:gd name="connsiteX4" fmla="*/ 0 w 2970000"/>
              <a:gd name="connsiteY4" fmla="*/ 0 h 92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0000" h="929803">
                <a:moveTo>
                  <a:pt x="0" y="0"/>
                </a:moveTo>
                <a:lnTo>
                  <a:pt x="2970000" y="0"/>
                </a:lnTo>
                <a:lnTo>
                  <a:pt x="2970000" y="929803"/>
                </a:lnTo>
                <a:lnTo>
                  <a:pt x="0" y="929803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02230"/>
              <a:satOff val="-6819"/>
              <a:lumOff val="-2615"/>
              <a:alphaOff val="0"/>
            </a:schemeClr>
          </a:fillRef>
          <a:effectRef idx="0">
            <a:schemeClr val="accent5">
              <a:hueOff val="-4902230"/>
              <a:satOff val="-6819"/>
              <a:lumOff val="-261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180" tIns="43180" rIns="43180" bIns="4318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b="1" kern="1200" dirty="0" smtClean="0"/>
              <a:t>Office Hours:</a:t>
            </a:r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b="1" kern="1200" dirty="0" smtClean="0"/>
              <a:t>Monday – Friday</a:t>
            </a:r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b="1" kern="1200" dirty="0" smtClean="0"/>
              <a:t>1 p.m. – </a:t>
            </a:r>
            <a:r>
              <a:rPr lang="en-US" sz="1700" b="1" dirty="0" smtClean="0"/>
              <a:t>3 p.m.</a:t>
            </a:r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b="1" kern="1200" dirty="0" smtClean="0"/>
              <a:t>or by appointment.</a:t>
            </a:r>
            <a:endParaRPr lang="en-US" sz="1700" b="1" kern="1200" dirty="0"/>
          </a:p>
        </p:txBody>
      </p:sp>
      <p:sp>
        <p:nvSpPr>
          <p:cNvPr id="11" name="Freeform 10"/>
          <p:cNvSpPr/>
          <p:nvPr/>
        </p:nvSpPr>
        <p:spPr>
          <a:xfrm>
            <a:off x="396498" y="5411377"/>
            <a:ext cx="3234975" cy="793843"/>
          </a:xfrm>
          <a:custGeom>
            <a:avLst/>
            <a:gdLst>
              <a:gd name="connsiteX0" fmla="*/ 0 w 1260000"/>
              <a:gd name="connsiteY0" fmla="*/ 0 h 929803"/>
              <a:gd name="connsiteX1" fmla="*/ 1260000 w 1260000"/>
              <a:gd name="connsiteY1" fmla="*/ 0 h 929803"/>
              <a:gd name="connsiteX2" fmla="*/ 1260000 w 1260000"/>
              <a:gd name="connsiteY2" fmla="*/ 929803 h 929803"/>
              <a:gd name="connsiteX3" fmla="*/ 0 w 1260000"/>
              <a:gd name="connsiteY3" fmla="*/ 929803 h 929803"/>
              <a:gd name="connsiteX4" fmla="*/ 0 w 1260000"/>
              <a:gd name="connsiteY4" fmla="*/ 0 h 92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0000" h="929803">
                <a:moveTo>
                  <a:pt x="0" y="0"/>
                </a:moveTo>
                <a:lnTo>
                  <a:pt x="1260000" y="0"/>
                </a:lnTo>
                <a:lnTo>
                  <a:pt x="1260000" y="929803"/>
                </a:lnTo>
                <a:lnTo>
                  <a:pt x="0" y="929803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353344"/>
              <a:satOff val="-10228"/>
              <a:lumOff val="-3922"/>
              <a:alphaOff val="0"/>
            </a:schemeClr>
          </a:fillRef>
          <a:effectRef idx="0">
            <a:schemeClr val="accent5">
              <a:hueOff val="-7353344"/>
              <a:satOff val="-10228"/>
              <a:lumOff val="-392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180" tIns="43180" rIns="43180" bIns="4318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b="1" kern="1200" dirty="0" smtClean="0"/>
              <a:t>I will respond to you</a:t>
            </a:r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700" b="1" kern="1200" dirty="0" smtClean="0"/>
              <a:t>within 24 hours.</a:t>
            </a:r>
            <a:endParaRPr lang="en-US" sz="1700" b="1" kern="12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78930" y="2401243"/>
            <a:ext cx="1167358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  Ways to Contact Me: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707688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0D9BD852ABB54195F0C245BFB28F96" ma:contentTypeVersion="10" ma:contentTypeDescription="Create a new document." ma:contentTypeScope="" ma:versionID="78df3e9e3c7f458d4d68a26bc9c36e68">
  <xsd:schema xmlns:xsd="http://www.w3.org/2001/XMLSchema" xmlns:xs="http://www.w3.org/2001/XMLSchema" xmlns:p="http://schemas.microsoft.com/office/2006/metadata/properties" xmlns:ns3="ae926b92-a09d-41f9-95d7-a444861e473a" targetNamespace="http://schemas.microsoft.com/office/2006/metadata/properties" ma:root="true" ma:fieldsID="758788f04e8335f2dd725d17221b2617" ns3:_="">
    <xsd:import namespace="ae926b92-a09d-41f9-95d7-a444861e473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26b92-a09d-41f9-95d7-a444861e47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00E8A2-B1D8-413A-B9AC-56F3981CF5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DC01B1-E708-4E6A-ABD0-2E495590E8AE}">
  <ds:schemaRefs>
    <ds:schemaRef ds:uri="ae926b92-a09d-41f9-95d7-a444861e473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91B218B-8CB7-4D5B-B2E7-D7FE4992D0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926b92-a09d-41f9-95d7-a444861e47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177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Distance Learning at SAIL:  9th/10th Intensive Reading with Nancy 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Learning at SAIL:  English IV with Tony Delmonego</dc:title>
  <dc:creator>Chapman, Jessica</dc:creator>
  <cp:lastModifiedBy>FloydRichardson, Nancy</cp:lastModifiedBy>
  <cp:revision>13</cp:revision>
  <dcterms:created xsi:type="dcterms:W3CDTF">2020-03-21T14:40:04Z</dcterms:created>
  <dcterms:modified xsi:type="dcterms:W3CDTF">2020-04-08T16:28:56Z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0x010100010D9BD852ABB54195F0C245BFB28F96</vt:lpwstr>
  </property>
</Properties>
</file>